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22"/>
  </p:notesMasterIdLst>
  <p:sldIdLst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7" r:id="rId15"/>
    <p:sldId id="278" r:id="rId16"/>
    <p:sldId id="279" r:id="rId17"/>
    <p:sldId id="280" r:id="rId18"/>
    <p:sldId id="281" r:id="rId19"/>
    <p:sldId id="283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C9E49-6CA6-4512-9425-4E1828D270B7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D68DB-2036-4EFD-9D4D-0C751D603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63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343403"/>
            <a:ext cx="5486400" cy="4114799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BC9C-F09D-49EB-848D-BDC563FCF6BB}" type="datetime1">
              <a:rPr lang="ru-RU" smtClean="0"/>
              <a:t>23.09.2023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68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ACD8-DA60-42DE-BFA7-8ABFE71592E2}" type="datetime1">
              <a:rPr lang="ru-RU" smtClean="0"/>
              <a:t>23.09.2023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1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2867-0D01-47E2-9628-5672AFD57236}" type="datetime1">
              <a:rPr lang="ru-RU" smtClean="0"/>
              <a:t>23.09.2023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48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343F-3C08-4187-A420-5E7E0B9641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24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1945-011B-47E6-8E98-A95F9E0665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79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E9F9-717F-4A38-8DB5-C60FFC1F9C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22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CACB-2AC5-45E6-B6FA-DDAE6B6454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70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8B1-0A07-44BE-8DDA-D61AD7C319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85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4FB6-11DE-4D22-8479-BFB560E85A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02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33A9-EEBA-4A27-AAB6-906FDCD90C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05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32E-295D-46F1-A5A6-9B80628A4D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67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6AAB-0D5A-4BCD-9599-97CB3768E2D6}" type="datetime1">
              <a:rPr lang="ru-RU" smtClean="0"/>
              <a:t>23.09.2023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56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598E-4743-46A8-9FAA-9E8290E028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53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ADE1-F80B-4663-87C4-EBDC2BAFFB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11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385B-703C-4D81-A960-AF972E0158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2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E22A-3CE8-4154-91C2-78CEFE4ED138}" type="datetime1">
              <a:rPr lang="ru-RU" smtClean="0"/>
              <a:t>23.09.2023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28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C5AB-B162-4C19-AC06-CB79D11F0AA8}" type="datetime1">
              <a:rPr lang="ru-RU" smtClean="0"/>
              <a:t>23.09.2023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15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6701-19AA-42DA-B688-44FE6C0AD90C}" type="datetime1">
              <a:rPr lang="ru-RU" smtClean="0"/>
              <a:t>23.09.2023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00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77AC-428B-4482-B5D4-91C99566D1DB}" type="datetime1">
              <a:rPr lang="ru-RU" smtClean="0"/>
              <a:t>23.09.2023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936E-B1EC-4F44-8642-4176C5A78871}" type="datetime1">
              <a:rPr lang="ru-RU" smtClean="0"/>
              <a:t>23.09.2023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59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0CAE-6988-4610-B382-912293599503}" type="datetime1">
              <a:rPr lang="ru-RU" smtClean="0"/>
              <a:t>23.09.2023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6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D640-D796-4E07-B7BE-5671B4510059}" type="datetime1">
              <a:rPr lang="ru-RU" smtClean="0"/>
              <a:t>23.09.2023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7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8E4F8-305C-4756-9D71-CDF076A92F82}" type="datetime1">
              <a:rPr lang="ru-RU" smtClean="0"/>
              <a:t>23.09.2023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1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89285" tIns="44643" rIns="89285" bIns="44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89285" tIns="44643" rIns="89285" bIns="44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2855"/>
            <a:fld id="{55F2CF31-930F-40A1-9D4F-8509BC5E80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2855"/>
              <a:t>23.09.2023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2855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3"/>
            <a:ext cx="2133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2855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2855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1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defTabSz="892855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821" indent="-334821" algn="l" defTabSz="8928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45" indent="-279017" algn="l" defTabSz="8928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6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497" indent="-223214" algn="l" defTabSz="8928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924" indent="-223214" algn="l" defTabSz="8928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4459" y="4053294"/>
            <a:ext cx="8759541" cy="149994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Контрольная (надзорная) деятельность в сфере государственного энергетического надзора. </a:t>
            </a:r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Специфика </a:t>
            </a:r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энергетики Архангельской области.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6098" y="5861780"/>
            <a:ext cx="3721348" cy="259435"/>
          </a:xfrm>
          <a:prstGeom prst="rect">
            <a:avLst/>
          </a:prstGeom>
          <a:noFill/>
        </p:spPr>
        <p:txBody>
          <a:bodyPr wrap="none" lIns="89285" tIns="44643" rIns="89285" bIns="44643" rtlCol="0">
            <a:spAutoFit/>
          </a:bodyPr>
          <a:lstStyle/>
          <a:p>
            <a:pPr defTabSz="892855"/>
            <a:r>
              <a:rPr lang="ru-RU" sz="1100" dirty="0">
                <a:solidFill>
                  <a:prstClr val="white"/>
                </a:solidFill>
                <a:latin typeface="Lato" pitchFamily="34" charset="0"/>
              </a:rPr>
              <a:t>ДОКЛАДЧИК: </a:t>
            </a:r>
            <a:r>
              <a:rPr lang="ru-RU" sz="1100" dirty="0" smtClean="0">
                <a:solidFill>
                  <a:prstClr val="white"/>
                </a:solidFill>
                <a:latin typeface="Lato" pitchFamily="34" charset="0"/>
              </a:rPr>
              <a:t>ХОЛМОВА ЕЛЕНА АЛЕКСАНДРОВНА</a:t>
            </a:r>
            <a:endParaRPr lang="ru-RU" sz="1100" b="1" dirty="0">
              <a:solidFill>
                <a:prstClr val="white"/>
              </a:solidFill>
              <a:latin typeface="Lato" pitchFamily="34" charset="0"/>
            </a:endParaRPr>
          </a:p>
        </p:txBody>
      </p:sp>
      <p:pic>
        <p:nvPicPr>
          <p:cNvPr id="307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2" y="800709"/>
            <a:ext cx="2879817" cy="324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71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5" y="4140919"/>
            <a:ext cx="8784976" cy="2222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течение последних 8 лет в направлении совершенствования коммунальной энергетики построено 17 котельных, работающих на биотопливе, реконструирована 51 котельная, закрыто 49 неэффективных котельных.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части населенных пунктов используется открытая схема теплоснабжения, когда теплоноситель отбирается из системы для нужд горячего водоснабжения (г. Северодвинск, г. Новодвинск, г. Коряжма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5" y="355267"/>
            <a:ext cx="51125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Теплоснабжение потребителей в городах Архангельск, Северодвинск, Новодвинск, Коряжма, Вельск осуществляется от тепловых электростанций.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Теплоснабжение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многих поселений и городских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округов и части города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Архангельска, осуществляется от локальных отопительных котельных.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Архангельской области работает 664 локальных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котельных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суммарной тепловой мощностью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2246,1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Гкал/ч.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Протяженность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тепловых и паровых сетей в двухтрубном исчислении 1766,54 км.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29" y="548682"/>
            <a:ext cx="3798193" cy="28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79483" y="3541486"/>
            <a:ext cx="3173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Архангельская</a:t>
            </a:r>
            <a:r>
              <a:rPr lang="ru-RU" dirty="0"/>
              <a:t> ТЭЦ ПАО ТГК 2.</a:t>
            </a:r>
          </a:p>
        </p:txBody>
      </p:sp>
    </p:spTree>
    <p:extLst>
      <p:ext uri="{BB962C8B-B14F-4D97-AF65-F5344CB8AC3E}">
        <p14:creationId xmlns:p14="http://schemas.microsoft.com/office/powerpoint/2010/main" val="365993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1473" y="4118308"/>
            <a:ext cx="8964488" cy="23762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связи с установленными ограничениями, в 2023 году плановые проверки проводились в отношении организаций, отнесенных к высокой категории риска.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 месяцев 2023 года проведены 3 плановые проверки в сфере теплоснабжения: МУП «ЖЭУ»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Мирный,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АО «Архангельский ЦБК», ООО «Газпром энерго».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результатам проверок выданы акты и предписания, приняты меры административного воздействия в отношении юридических и должностных лиц.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20689"/>
            <a:ext cx="49685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Энергетический надзор на территории Архангельской области  осуществляют отдел по государственному энергетическому надзору по Архангельской области и Котласский отдел по государственному энергетическому надзору и промышленной безопасности.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Общее количество поднадзорных организаций составляет 2469. Из них 11 организаций отнесены к высокой категории риска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188641"/>
            <a:ext cx="341660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11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663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Основные нарушения в сфере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теплоснабжения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6162" y="1196753"/>
            <a:ext cx="293567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Не поддерживаются в исправном состоянии оборудование тепловых сетей: отсутствие тепловой изоляции, отсутствие антикоррозийного покрытия, неисправная запорная арматура, нарушение целостности опор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2143" y="4684494"/>
            <a:ext cx="5822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Тепловая сеть вдоль окружного шоссе в г. Архангельске.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и после устранения нарушений.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Z:\Проневская\публичн меропр\2023\Доклады и слайды\доклад и слайды Холмовой Е.А\IMG_20220912_1549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25769"/>
          <a:stretch/>
        </p:blipFill>
        <p:spPr bwMode="auto">
          <a:xfrm>
            <a:off x="3131842" y="748558"/>
            <a:ext cx="2915396" cy="388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Проневская\публичн меропр\2023\Доклады и слайды\доклад и слайды Холмовой Е.А\IMG_20230510_1448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04" r="29371"/>
          <a:stretch/>
        </p:blipFill>
        <p:spPr bwMode="auto">
          <a:xfrm>
            <a:off x="6159051" y="858800"/>
            <a:ext cx="2900799" cy="376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5517234"/>
            <a:ext cx="79082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Несвоевременно проводятся обходы и осмотры наружных участков тепловых сетей;</a:t>
            </a:r>
          </a:p>
        </p:txBody>
      </p:sp>
    </p:spTree>
    <p:extLst>
      <p:ext uri="{BB962C8B-B14F-4D97-AF65-F5344CB8AC3E}">
        <p14:creationId xmlns:p14="http://schemas.microsoft.com/office/powerpoint/2010/main" val="257968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1241" y="490414"/>
            <a:ext cx="591081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мае текущего года должностные лица Северо-Западного управления Ростехнадзора приняли участие в проверках исполнения требований законодательства в сфере электроэнергетики, проведенных органами Прокуратуры Архангельской области. Указанные проверки осуществлены во исполнение задания Генеральной Прокуратуры Российской Федерации, обусловленного исполнением поручений Президента Российской Федерации, в отношении субъектов электроэнергетики, осуществляющих свою деятельность на территории Архангельской области.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1240" y="443711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результатам проведенных проверочных мероприятий государственными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выявлено 281 нарушение требований безопасности в сфере электроэнергетики, установленных действующим законодательством Российской Федерации, в том числе, «Правилами технической эксплуатации электрических станций и сетей Российской Федерации» (утв. приказом Минэнерго России от 04.10.2022 № 1070).</a:t>
            </a:r>
          </a:p>
        </p:txBody>
      </p:sp>
      <p:pic>
        <p:nvPicPr>
          <p:cNvPr id="7170" name="Picture 2" descr="C:\Users\loginov\Downloads\Screenshot_2023-08-31-17-09-38-80_29b563cd0bc4fd07bd0c105b17b28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055" y="231005"/>
            <a:ext cx="2442113" cy="39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45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3789040"/>
            <a:ext cx="8784976" cy="240364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производится вырубка и опиловка деревьев, кустарников около воздушной линии электропередачи;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корпус трансформатора подвержен загрязнению и коррозийному износу, имеются следы подтеков масла;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Справки, оформленные по результатам проверок, направлены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Управлением в адрес органов Прокуратуры для рассмотрения вопроса о необходимости принятия мер прокурорского реагирования в отношении проверяемых субъектов электроэнергетики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43684"/>
            <a:ext cx="28083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наиболее часто выявляемым нарушениям относятся: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опоры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воздушной линии электропередачи имеют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отклонения от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вертикали свыше допустимой величины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899"/>
            <a:ext cx="5715000" cy="321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14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312413"/>
            <a:ext cx="3849523" cy="3217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выявлено 2370 нарушений, к административной ответственности привлечено юридическое лицо и 30 должностных лиц.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Комиссия Управления состояла из 12 человек, в том числе в проверке принимали участие представители других регионов.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1456" y="404664"/>
            <a:ext cx="8601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6 месяцев 2023 года в сфере электроэнергетики проведена 1 внеплановая проверка электросетевой организации ООО «АСЭП», согласованная с прокуратурой Архангельской области, по обращению гражданина.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июле 2023 года проведена плановая проверка Архангельского филиала ПАО «Россети Северо-Запад», с участием представителя Центрального аппарата Ростехнадзора.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043" y="2060938"/>
            <a:ext cx="4863445" cy="324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6612" y="5529426"/>
            <a:ext cx="8297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результате были  проверены все 17 РЭС, четыре производственные отделения Архангельского филиала ПАО «Россети Северо-Запад».</a:t>
            </a:r>
          </a:p>
        </p:txBody>
      </p:sp>
    </p:spTree>
    <p:extLst>
      <p:ext uri="{BB962C8B-B14F-4D97-AF65-F5344CB8AC3E}">
        <p14:creationId xmlns:p14="http://schemas.microsoft.com/office/powerpoint/2010/main" val="41730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4686" y="47667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Специалистами Северо-Западного управления Ростехнадзора за 6 месяцев 2023 года выдано 93 разрешений на допуск в эксплуатацию электрических и тепловых энергоустановок.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Среди них социально-значимые объекты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&amp;Vcy;&amp;acy;&amp;gcy;&amp;ocy;&amp;ncy;&amp;chcy;&amp;icy;&amp;kcy;&amp;icy; &amp;rcy;&amp;acy;&amp;bcy;&amp;ocy;&amp;chcy;&amp;icy;&amp;khcy; &amp;iecy;&amp;shchcy;&amp;iecy; &amp;scy;&amp;tcy;&amp;ocy;&amp;yacy;&amp;tcy; &amp;ncy;&amp;iecy;&amp;dcy;&amp;acy;&amp;lcy;&amp;iecy;&amp;kcy;&amp;o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2" y="1851241"/>
            <a:ext cx="4058636" cy="270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4463"/>
            <a:ext cx="4388545" cy="244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942" y="4597321"/>
            <a:ext cx="4136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Школа на 1600 мест по адресу: г. Архангельск, ул. Карпогорская, д.36.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66140" y="4514099"/>
            <a:ext cx="48338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«Средняя общеобразовательная школа № 105», расположенное по адресу: Архангельская область, город Котлас, переулок Таёжный, дом 4. </a:t>
            </a:r>
          </a:p>
        </p:txBody>
      </p:sp>
    </p:spTree>
    <p:extLst>
      <p:ext uri="{BB962C8B-B14F-4D97-AF65-F5344CB8AC3E}">
        <p14:creationId xmlns:p14="http://schemas.microsoft.com/office/powerpoint/2010/main" val="324813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f08b8b5d7efa3ef5cd6849195713bd55_l-775558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32" y="0"/>
            <a:ext cx="6333728" cy="397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924944"/>
            <a:ext cx="8064896" cy="3229819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 6 месяцев 2023 года рассмотрено 89 обращений граждан в сфере  электроэнергетики и теплоснабжения.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164 заявления по согласованию границ охранных зон.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Проведена проверка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знаний 3230 человек.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Зарегистрировано 20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электролабораторий.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6 месяцев 2023 года применялись следующие меры профилактического воздействия: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Выдано 42 предостережений.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Направлено 385 информационных писем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98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3154" y="4581128"/>
            <a:ext cx="87193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Считаем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необходимым больше внимания уделять профилактической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работе.  При проведении проверок уделять особое внимание своевременности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проведения мероприятий по техническому обслуживанию и ремонту оборудования,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зданий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сооружений, своевременному проведению технического освидетельствования, замене морально и физически устаревшего оборудования. 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76672"/>
            <a:ext cx="368241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нергетический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комплекс Архангельской области постепенно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развивается. Устанавливается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новое  оборудование, строятся новые объекты, котельные, подстанции.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требованиям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Управления  отремонтированы и построены новые тепловые сети, котельные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трансформаторные подстанции и воздушные линии электропе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редач.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t="5053" r="8748" b="16906"/>
          <a:stretch/>
        </p:blipFill>
        <p:spPr bwMode="auto">
          <a:xfrm>
            <a:off x="3746340" y="692696"/>
            <a:ext cx="521814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60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0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149080"/>
            <a:ext cx="8712968" cy="271264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районов, а также  Соловецкие острова, находятся в зоне децентрализованного электроснабжения. </a:t>
            </a:r>
          </a:p>
          <a:p>
            <a:pPr marL="109728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Связь энергосистемы Архангельской области с ОЭС Северо-Запада осуществляется по межсистемным связям: воздушным линиям 220 кВ и ВЛ 110 кВ.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9" y="1067646"/>
            <a:ext cx="4464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Энергосистема Архангельской области входит в состав ОЭС Северо-Запада и осуществляет централизованное электроснабжение на территории Архангельской области. Районы, находящиеся в Арктической зоне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Лешуконский,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Мезенский районы,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часть Пинежского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Онежского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569660" cy="363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06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effectLst/>
              </a:rPr>
              <a:t>Схема основной системообразующей сети 220-110 </a:t>
            </a:r>
            <a:r>
              <a:rPr lang="ru-RU" sz="3200" dirty="0" smtClean="0">
                <a:effectLst/>
              </a:rPr>
              <a:t>кВ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61" y="1196754"/>
            <a:ext cx="8320834" cy="553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62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" y="-27384"/>
            <a:ext cx="8964488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effectLst/>
              </a:rPr>
              <a:t>Состав крупных источников тепловой энергии Архангельской </a:t>
            </a:r>
            <a:r>
              <a:rPr lang="ru-RU" sz="2800" dirty="0" smtClean="0">
                <a:effectLst/>
              </a:rPr>
              <a:t>области</a:t>
            </a: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164959"/>
              </p:ext>
            </p:extLst>
          </p:nvPr>
        </p:nvGraphicFramePr>
        <p:xfrm>
          <a:off x="323528" y="908720"/>
          <a:ext cx="8229600" cy="5141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5920"/>
                <a:gridCol w="1892816"/>
                <a:gridCol w="1728192"/>
                <a:gridCol w="1316752"/>
                <a:gridCol w="1645920"/>
              </a:tblGrid>
              <a:tr h="572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ТЭЦ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Принадлежность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Установленная тепловая мощность, Гкал/ч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Установленная электрическая мощность, МВт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Используемое топливо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Архангельская ТЭЦ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ПАО «ТГК-2»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1368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Газ/мазут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Северодвинская ТЭЦ-1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ПАО «ТГК-2»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578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Уголь/мазут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Северодвинская ТЭЦ-2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ПАО «ТГК-2»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1105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410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Газ/мазут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3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ТЭС-1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АО «Архангельский ЦБК»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617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Уголь/мазут</a:t>
                      </a:r>
                      <a:r>
                        <a:rPr lang="ru-RU" sz="1400" dirty="0" smtClean="0">
                          <a:effectLst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древесина/щелок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3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ТЭС-2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ТЭС-3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Вельская ГТ-ТЭЦ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АО «ГТ Энерго»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Газ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6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ТЭЦ ПЛ «Энергетика»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Филиал АО «Группа «Илим» в г. Коряжме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1248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Газ/мазут/уголь</a:t>
                      </a:r>
                      <a:r>
                        <a:rPr lang="ru-RU" sz="1400" dirty="0" smtClean="0">
                          <a:effectLst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древесина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ТЭС-2 ЭнТЭС ПЛ «Энергетика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ТЭС-3 ЭнТЭС ПЛ «Энергетика»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05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5" y="188640"/>
            <a:ext cx="8964488" cy="432048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Особенности энергосистемы Архангельской области.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9" y="3789040"/>
            <a:ext cx="8388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Существенная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часть (36,0 %) генерирующих мощностей представлена электростанциями промышленных предприятий, режим работы которых непосредственно связан с технологическим процессом предприятий-владельцев.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Таким образом, собственные генерирующие мощности энергосистемы Архангельской области покрывают порядка 80 % максимума нагрузки. Оставшаяся часть покрывается перетоками мощности из смежных энергосистем.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2867" y="620689"/>
            <a:ext cx="50405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Располагаемая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мощность электростанций превышает  потребляемую мощность, но при этом электроэнергия в Архангельскую область дополнительно передается из смежных энергосистем, т.к. фактически энергосистема Архангельской области является дефицитной по электроэнергии в связи с недостаточным развитием системообразующих сетей напряжением 220-110 кВ.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548680"/>
            <a:ext cx="3419872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80112" y="324433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Архангельский</a:t>
            </a:r>
            <a:r>
              <a:rPr lang="ru-RU" dirty="0" smtClean="0"/>
              <a:t> ЦБК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25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23319"/>
            <a:ext cx="8229600" cy="503001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Из-за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имеющихся сетевых ограничений по сечению Плесецк – Няндома часть мощности электростанций Архангельского энергорайона является невыпускаемой;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г. Архангельске практически полностью использована трансформаторная мощность подстанций, обеспечивающих покрытие нагрузки города;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Сниженная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надежность электроснабжения части потребителей, связанная с питанием ряда подстанций 110 кВ, осуществляемым по тупиковым линиям (например, в Пинежском районе), либо по протяженным одноцепным транзитам (например, в Виноградовском, Верхнетоемском, Красноборском, Шенкурском, Вельском районах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3" y="18864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Проблемы текущего состояния электрических сетей Архангельской области, требующие решения в ближайшей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перспективе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70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Возрастная структура трансформаторного оборудования на ПС 35-220 кВ энергосистемы Архангельской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области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3073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02" y="1484784"/>
            <a:ext cx="7443276" cy="467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1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5" y="228600"/>
            <a:ext cx="8517632" cy="114300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Возрастная структура ВЛ 35-220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 энергосистемы Архангельской области</a:t>
            </a:r>
            <a:endParaRPr lang="ru-RU" sz="1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3934"/>
            <a:ext cx="638636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529141"/>
            <a:ext cx="7428869" cy="489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86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656" y="3501008"/>
            <a:ext cx="9144000" cy="335699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Подключение горно-обогатительных комбинатов к сети 110 кВ энергосистемы Архангельской области предполагается путем сооружения электросетевых объектов: воздушных линий и трансформаторных подстанций напряжением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110 кВ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будущем планируется также рассмотреть варианты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централизованного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электроснабжения Соловецкого архипелага и Онежского полуострова от электрических сетей 110 кВ Архангельского филиала ПАО «Россети Северо-Запад». Для организации внешнего электроснабжения Соловецкого архипелага предусмотрена прокладка подводного кабеля напряжением 110 кВ через пролив Восточная Соловецкая салма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5520" y="404664"/>
            <a:ext cx="46085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Организация централизованного энергоснабжения Мезенского и Лешуконского районов возможна за счет сооружения ВЛ 110 кВ Луковецкая – Пинега.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Дополнительно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данным мероприятиям рассматривается вариант совместного электроснабжения Мезенского и Лешуконского районов с учетом алмазных месторождений (ГОК) им. Ломоносова и им. Гриба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92" y="476673"/>
            <a:ext cx="4067944" cy="228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38419" y="2876957"/>
            <a:ext cx="4294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Месторождение</a:t>
            </a:r>
            <a:r>
              <a:rPr lang="ru-RU" dirty="0"/>
              <a:t> алмазов имени В. Гриба.</a:t>
            </a:r>
          </a:p>
        </p:txBody>
      </p:sp>
    </p:spTree>
    <p:extLst>
      <p:ext uri="{BB962C8B-B14F-4D97-AF65-F5344CB8AC3E}">
        <p14:creationId xmlns:p14="http://schemas.microsoft.com/office/powerpoint/2010/main" val="279691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1321</Words>
  <Application>Microsoft Office PowerPoint</Application>
  <PresentationFormat>Экран (4:3)</PresentationFormat>
  <Paragraphs>124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1_Тема Office</vt:lpstr>
      <vt:lpstr>Контрольная (надзорная) деятельность в сфере государственного энергетического надзора.  Специфика энергетики Архангельской области.</vt:lpstr>
      <vt:lpstr>Презентация PowerPoint</vt:lpstr>
      <vt:lpstr>Схема основной системообразующей сети 220-110 кВ</vt:lpstr>
      <vt:lpstr>Состав крупных источников тепловой энергии Архангельской области</vt:lpstr>
      <vt:lpstr>Презентация PowerPoint</vt:lpstr>
      <vt:lpstr>Презентация PowerPoint</vt:lpstr>
      <vt:lpstr>Возрастная структура трансформаторного оборудования на ПС 35-220 кВ энергосистемы Архангельской области</vt:lpstr>
      <vt:lpstr>Возрастная структура ВЛ 35-220 кВ энергосистемы Архангельской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Логинов Иван Андреевич</dc:creator>
  <cp:lastModifiedBy>Холмова ЕА</cp:lastModifiedBy>
  <cp:revision>41</cp:revision>
  <dcterms:created xsi:type="dcterms:W3CDTF">2023-08-28T13:59:42Z</dcterms:created>
  <dcterms:modified xsi:type="dcterms:W3CDTF">2023-09-23T12:02:26Z</dcterms:modified>
</cp:coreProperties>
</file>